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7" r:id="rId5"/>
    <p:sldId id="269" r:id="rId6"/>
    <p:sldId id="271" r:id="rId7"/>
    <p:sldId id="264" r:id="rId8"/>
    <p:sldId id="265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8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/>
    <p:restoredTop sz="94717" autoAdjust="0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252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4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349500"/>
            <a:ext cx="8424863" cy="20161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u="sng" dirty="0" smtClean="0"/>
              <a:t>Тема урока: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6700" b="1" dirty="0" smtClean="0">
                <a:solidFill>
                  <a:srgbClr val="FF0000"/>
                </a:solidFill>
              </a:rPr>
              <a:t>Разложение вектора по трем некомпланарным векторам. </a:t>
            </a:r>
            <a:endParaRPr lang="ru-RU" sz="67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/>
              <a:t>Цели урока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	- изучить теорему о разложении вектора по трём некомпланарным векторам;</a:t>
            </a:r>
          </a:p>
          <a:p>
            <a:pPr>
              <a:buFont typeface="Arial" charset="0"/>
              <a:buNone/>
            </a:pPr>
            <a:r>
              <a:rPr lang="ru-RU" smtClean="0"/>
              <a:t>	- научиться применять полученные знания при решении задач.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dirty="0" smtClean="0"/>
              <a:t>	Если вектор       представлен в виде:</a:t>
            </a:r>
          </a:p>
          <a:p>
            <a:pPr>
              <a:buFont typeface="Arial" charset="0"/>
              <a:buNone/>
            </a:pPr>
            <a:endParaRPr lang="ru-RU" dirty="0" smtClean="0"/>
          </a:p>
          <a:p>
            <a:pPr>
              <a:buFont typeface="Arial" charset="0"/>
              <a:buNone/>
            </a:pPr>
            <a:r>
              <a:rPr lang="ru-RU" dirty="0" smtClean="0"/>
              <a:t>	где </a:t>
            </a:r>
            <a:r>
              <a:rPr lang="en-US" dirty="0" smtClean="0"/>
              <a:t>x, y, z – </a:t>
            </a:r>
            <a:r>
              <a:rPr lang="ru-RU" dirty="0" smtClean="0"/>
              <a:t>некоторые числа, то говорят, что </a:t>
            </a:r>
            <a:r>
              <a:rPr lang="ru-RU" u="sng" dirty="0" smtClean="0"/>
              <a:t>вектор      разложен по векторам    ,     и     </a:t>
            </a:r>
            <a:r>
              <a:rPr lang="ru-RU" dirty="0" smtClean="0"/>
              <a:t>.</a:t>
            </a:r>
          </a:p>
          <a:p>
            <a:pPr>
              <a:buFont typeface="Arial" charset="0"/>
              <a:buNone/>
            </a:pPr>
            <a:r>
              <a:rPr lang="ru-RU" dirty="0" smtClean="0"/>
              <a:t>	Числа </a:t>
            </a:r>
            <a:r>
              <a:rPr lang="en-US" dirty="0" smtClean="0"/>
              <a:t>x, y, z </a:t>
            </a:r>
            <a:r>
              <a:rPr lang="ru-RU" dirty="0" smtClean="0"/>
              <a:t>называются </a:t>
            </a:r>
            <a:r>
              <a:rPr lang="ru-RU" u="sng" dirty="0" smtClean="0"/>
              <a:t>коэффициентами разложения</a:t>
            </a:r>
            <a:r>
              <a:rPr lang="ru-RU" dirty="0" smtClean="0"/>
              <a:t>.</a:t>
            </a: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059113" y="1628775"/>
          <a:ext cx="433387" cy="576263"/>
        </p:xfrm>
        <a:graphic>
          <a:graphicData uri="http://schemas.openxmlformats.org/presentationml/2006/ole">
            <p:oleObj spid="_x0000_s1026" name="Формула" r:id="rId3" imgW="152280" imgH="20304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771775" y="2205038"/>
          <a:ext cx="2787650" cy="639762"/>
        </p:xfrm>
        <a:graphic>
          <a:graphicData uri="http://schemas.openxmlformats.org/presentationml/2006/ole">
            <p:oleObj spid="_x0000_s1027" name="Формула" r:id="rId4" imgW="1054080" imgH="24120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051050" y="3284538"/>
          <a:ext cx="433388" cy="576262"/>
        </p:xfrm>
        <a:graphic>
          <a:graphicData uri="http://schemas.openxmlformats.org/presentationml/2006/ole">
            <p:oleObj spid="_x0000_s1028" name="Формула" r:id="rId5" imgW="152280" imgH="20304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6516688" y="3284538"/>
          <a:ext cx="334962" cy="471487"/>
        </p:xfrm>
        <a:graphic>
          <a:graphicData uri="http://schemas.openxmlformats.org/presentationml/2006/ole">
            <p:oleObj spid="_x0000_s1029" name="Формула" r:id="rId6" imgW="126720" imgH="17748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7019925" y="3213100"/>
          <a:ext cx="368300" cy="573088"/>
        </p:xfrm>
        <a:graphic>
          <a:graphicData uri="http://schemas.openxmlformats.org/presentationml/2006/ole">
            <p:oleObj spid="_x0000_s1030" name="Формула" r:id="rId7" imgW="139680" imgH="215640" progId="Equation.3">
              <p:embed/>
            </p:oleObj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7812088" y="3284538"/>
          <a:ext cx="334962" cy="471487"/>
        </p:xfrm>
        <a:graphic>
          <a:graphicData uri="http://schemas.openxmlformats.org/presentationml/2006/ole">
            <p:oleObj spid="_x0000_s1031" name="Формула" r:id="rId8" imgW="126720" imgH="177480" progId="Equation.3">
              <p:embed/>
            </p:oleObj>
          </a:graphicData>
        </a:graphic>
      </p:graphicFrame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1619250" y="333375"/>
            <a:ext cx="48244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ОПРЕДЕЛЕНИЕ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 build="p"/>
      <p:bldP spid="5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4000" dirty="0">
                <a:solidFill>
                  <a:srgbClr val="FF0000"/>
                </a:solidFill>
              </a:rPr>
              <a:t>Новый материал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85225" cy="49672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400" i="1">
                <a:solidFill>
                  <a:srgbClr val="0000CC"/>
                </a:solidFill>
              </a:rPr>
              <a:t>Теорема о разложении вектора по трем некомпланарным векторам.</a:t>
            </a:r>
          </a:p>
          <a:p>
            <a:pPr marL="0" indent="0">
              <a:buFontTx/>
              <a:buNone/>
            </a:pPr>
            <a:r>
              <a:rPr lang="ru-RU" sz="2400">
                <a:solidFill>
                  <a:srgbClr val="FF3399"/>
                </a:solidFill>
              </a:rPr>
              <a:t>Любой вектор можно разложить по трем данным некомпланарным векторам, причем коэффициенты разложения определяются единственным образом.</a:t>
            </a: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835150" y="3284538"/>
          <a:ext cx="5976938" cy="2438400"/>
        </p:xfrm>
        <a:graphic>
          <a:graphicData uri="http://schemas.openxmlformats.org/presentationml/2006/ole">
            <p:oleObj spid="_x0000_s18434" name="Формула" r:id="rId3" imgW="3466800" imgH="1409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Freeform 21"/>
          <p:cNvSpPr>
            <a:spLocks/>
          </p:cNvSpPr>
          <p:nvPr/>
        </p:nvSpPr>
        <p:spPr bwMode="auto">
          <a:xfrm>
            <a:off x="0" y="3573463"/>
            <a:ext cx="2908300" cy="1939925"/>
          </a:xfrm>
          <a:custGeom>
            <a:avLst/>
            <a:gdLst/>
            <a:ahLst/>
            <a:cxnLst>
              <a:cxn ang="0">
                <a:pos x="101" y="284"/>
              </a:cxn>
              <a:cxn ang="0">
                <a:pos x="76" y="300"/>
              </a:cxn>
              <a:cxn ang="0">
                <a:pos x="68" y="342"/>
              </a:cxn>
              <a:cxn ang="0">
                <a:pos x="26" y="451"/>
              </a:cxn>
              <a:cxn ang="0">
                <a:pos x="51" y="768"/>
              </a:cxn>
              <a:cxn ang="0">
                <a:pos x="76" y="860"/>
              </a:cxn>
              <a:cxn ang="0">
                <a:pos x="201" y="943"/>
              </a:cxn>
              <a:cxn ang="0">
                <a:pos x="360" y="1043"/>
              </a:cxn>
              <a:cxn ang="0">
                <a:pos x="460" y="1068"/>
              </a:cxn>
              <a:cxn ang="0">
                <a:pos x="560" y="1102"/>
              </a:cxn>
              <a:cxn ang="0">
                <a:pos x="844" y="1185"/>
              </a:cxn>
              <a:cxn ang="0">
                <a:pos x="1011" y="1219"/>
              </a:cxn>
              <a:cxn ang="0">
                <a:pos x="1395" y="1210"/>
              </a:cxn>
              <a:cxn ang="0">
                <a:pos x="1445" y="1177"/>
              </a:cxn>
              <a:cxn ang="0">
                <a:pos x="1554" y="1102"/>
              </a:cxn>
              <a:cxn ang="0">
                <a:pos x="1671" y="977"/>
              </a:cxn>
              <a:cxn ang="0">
                <a:pos x="1746" y="868"/>
              </a:cxn>
              <a:cxn ang="0">
                <a:pos x="1787" y="785"/>
              </a:cxn>
              <a:cxn ang="0">
                <a:pos x="1771" y="426"/>
              </a:cxn>
              <a:cxn ang="0">
                <a:pos x="1721" y="334"/>
              </a:cxn>
              <a:cxn ang="0">
                <a:pos x="1704" y="284"/>
              </a:cxn>
              <a:cxn ang="0">
                <a:pos x="1637" y="200"/>
              </a:cxn>
              <a:cxn ang="0">
                <a:pos x="1587" y="142"/>
              </a:cxn>
              <a:cxn ang="0">
                <a:pos x="1487" y="92"/>
              </a:cxn>
              <a:cxn ang="0">
                <a:pos x="1437" y="58"/>
              </a:cxn>
              <a:cxn ang="0">
                <a:pos x="1387" y="50"/>
              </a:cxn>
              <a:cxn ang="0">
                <a:pos x="1203" y="0"/>
              </a:cxn>
              <a:cxn ang="0">
                <a:pos x="1045" y="8"/>
              </a:cxn>
              <a:cxn ang="0">
                <a:pos x="944" y="42"/>
              </a:cxn>
              <a:cxn ang="0">
                <a:pos x="811" y="58"/>
              </a:cxn>
              <a:cxn ang="0">
                <a:pos x="569" y="125"/>
              </a:cxn>
              <a:cxn ang="0">
                <a:pos x="410" y="142"/>
              </a:cxn>
              <a:cxn ang="0">
                <a:pos x="277" y="217"/>
              </a:cxn>
              <a:cxn ang="0">
                <a:pos x="260" y="267"/>
              </a:cxn>
              <a:cxn ang="0">
                <a:pos x="201" y="284"/>
              </a:cxn>
              <a:cxn ang="0">
                <a:pos x="59" y="292"/>
              </a:cxn>
              <a:cxn ang="0">
                <a:pos x="118" y="300"/>
              </a:cxn>
              <a:cxn ang="0">
                <a:pos x="101" y="284"/>
              </a:cxn>
            </a:cxnLst>
            <a:rect l="0" t="0" r="r" b="b"/>
            <a:pathLst>
              <a:path w="1832" h="1222">
                <a:moveTo>
                  <a:pt x="101" y="284"/>
                </a:moveTo>
                <a:cubicBezTo>
                  <a:pt x="93" y="289"/>
                  <a:pt x="81" y="291"/>
                  <a:pt x="76" y="300"/>
                </a:cubicBezTo>
                <a:cubicBezTo>
                  <a:pt x="69" y="312"/>
                  <a:pt x="72" y="328"/>
                  <a:pt x="68" y="342"/>
                </a:cubicBezTo>
                <a:cubicBezTo>
                  <a:pt x="59" y="379"/>
                  <a:pt x="47" y="420"/>
                  <a:pt x="26" y="451"/>
                </a:cubicBezTo>
                <a:cubicBezTo>
                  <a:pt x="0" y="558"/>
                  <a:pt x="8" y="666"/>
                  <a:pt x="51" y="768"/>
                </a:cubicBezTo>
                <a:cubicBezTo>
                  <a:pt x="63" y="797"/>
                  <a:pt x="61" y="832"/>
                  <a:pt x="76" y="860"/>
                </a:cubicBezTo>
                <a:cubicBezTo>
                  <a:pt x="90" y="886"/>
                  <a:pt x="183" y="934"/>
                  <a:pt x="201" y="943"/>
                </a:cubicBezTo>
                <a:cubicBezTo>
                  <a:pt x="258" y="971"/>
                  <a:pt x="299" y="1023"/>
                  <a:pt x="360" y="1043"/>
                </a:cubicBezTo>
                <a:cubicBezTo>
                  <a:pt x="399" y="1072"/>
                  <a:pt x="413" y="1081"/>
                  <a:pt x="460" y="1068"/>
                </a:cubicBezTo>
                <a:cubicBezTo>
                  <a:pt x="489" y="1088"/>
                  <a:pt x="560" y="1102"/>
                  <a:pt x="560" y="1102"/>
                </a:cubicBezTo>
                <a:cubicBezTo>
                  <a:pt x="643" y="1155"/>
                  <a:pt x="748" y="1170"/>
                  <a:pt x="844" y="1185"/>
                </a:cubicBezTo>
                <a:cubicBezTo>
                  <a:pt x="900" y="1205"/>
                  <a:pt x="952" y="1212"/>
                  <a:pt x="1011" y="1219"/>
                </a:cubicBezTo>
                <a:cubicBezTo>
                  <a:pt x="1139" y="1216"/>
                  <a:pt x="1268" y="1222"/>
                  <a:pt x="1395" y="1210"/>
                </a:cubicBezTo>
                <a:cubicBezTo>
                  <a:pt x="1415" y="1208"/>
                  <a:pt x="1445" y="1177"/>
                  <a:pt x="1445" y="1177"/>
                </a:cubicBezTo>
                <a:cubicBezTo>
                  <a:pt x="1469" y="1142"/>
                  <a:pt x="1514" y="1115"/>
                  <a:pt x="1554" y="1102"/>
                </a:cubicBezTo>
                <a:cubicBezTo>
                  <a:pt x="1582" y="1028"/>
                  <a:pt x="1588" y="1004"/>
                  <a:pt x="1671" y="977"/>
                </a:cubicBezTo>
                <a:cubicBezTo>
                  <a:pt x="1684" y="937"/>
                  <a:pt x="1720" y="902"/>
                  <a:pt x="1746" y="868"/>
                </a:cubicBezTo>
                <a:cubicBezTo>
                  <a:pt x="1756" y="838"/>
                  <a:pt x="1773" y="814"/>
                  <a:pt x="1787" y="785"/>
                </a:cubicBezTo>
                <a:cubicBezTo>
                  <a:pt x="1795" y="677"/>
                  <a:pt x="1832" y="521"/>
                  <a:pt x="1771" y="426"/>
                </a:cubicBezTo>
                <a:cubicBezTo>
                  <a:pt x="1758" y="364"/>
                  <a:pt x="1745" y="382"/>
                  <a:pt x="1721" y="334"/>
                </a:cubicBezTo>
                <a:cubicBezTo>
                  <a:pt x="1713" y="318"/>
                  <a:pt x="1713" y="299"/>
                  <a:pt x="1704" y="284"/>
                </a:cubicBezTo>
                <a:cubicBezTo>
                  <a:pt x="1643" y="182"/>
                  <a:pt x="1685" y="258"/>
                  <a:pt x="1637" y="200"/>
                </a:cubicBezTo>
                <a:cubicBezTo>
                  <a:pt x="1613" y="171"/>
                  <a:pt x="1624" y="154"/>
                  <a:pt x="1587" y="142"/>
                </a:cubicBezTo>
                <a:cubicBezTo>
                  <a:pt x="1559" y="101"/>
                  <a:pt x="1532" y="106"/>
                  <a:pt x="1487" y="92"/>
                </a:cubicBezTo>
                <a:cubicBezTo>
                  <a:pt x="1470" y="81"/>
                  <a:pt x="1454" y="69"/>
                  <a:pt x="1437" y="58"/>
                </a:cubicBezTo>
                <a:cubicBezTo>
                  <a:pt x="1423" y="49"/>
                  <a:pt x="1404" y="54"/>
                  <a:pt x="1387" y="50"/>
                </a:cubicBezTo>
                <a:cubicBezTo>
                  <a:pt x="1327" y="37"/>
                  <a:pt x="1261" y="19"/>
                  <a:pt x="1203" y="0"/>
                </a:cubicBezTo>
                <a:cubicBezTo>
                  <a:pt x="1150" y="3"/>
                  <a:pt x="1098" y="4"/>
                  <a:pt x="1045" y="8"/>
                </a:cubicBezTo>
                <a:cubicBezTo>
                  <a:pt x="1004" y="12"/>
                  <a:pt x="981" y="32"/>
                  <a:pt x="944" y="42"/>
                </a:cubicBezTo>
                <a:cubicBezTo>
                  <a:pt x="928" y="46"/>
                  <a:pt x="819" y="57"/>
                  <a:pt x="811" y="58"/>
                </a:cubicBezTo>
                <a:cubicBezTo>
                  <a:pt x="729" y="87"/>
                  <a:pt x="656" y="111"/>
                  <a:pt x="569" y="125"/>
                </a:cubicBezTo>
                <a:cubicBezTo>
                  <a:pt x="526" y="146"/>
                  <a:pt x="461" y="137"/>
                  <a:pt x="410" y="142"/>
                </a:cubicBezTo>
                <a:cubicBezTo>
                  <a:pt x="370" y="173"/>
                  <a:pt x="322" y="194"/>
                  <a:pt x="277" y="217"/>
                </a:cubicBezTo>
                <a:cubicBezTo>
                  <a:pt x="271" y="234"/>
                  <a:pt x="270" y="253"/>
                  <a:pt x="260" y="267"/>
                </a:cubicBezTo>
                <a:cubicBezTo>
                  <a:pt x="248" y="284"/>
                  <a:pt x="221" y="282"/>
                  <a:pt x="201" y="284"/>
                </a:cubicBezTo>
                <a:cubicBezTo>
                  <a:pt x="154" y="289"/>
                  <a:pt x="106" y="289"/>
                  <a:pt x="59" y="292"/>
                </a:cubicBezTo>
                <a:cubicBezTo>
                  <a:pt x="64" y="297"/>
                  <a:pt x="105" y="352"/>
                  <a:pt x="118" y="300"/>
                </a:cubicBezTo>
                <a:cubicBezTo>
                  <a:pt x="122" y="283"/>
                  <a:pt x="75" y="284"/>
                  <a:pt x="101" y="28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Доказательство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50825" y="1196975"/>
          <a:ext cx="6553200" cy="566738"/>
        </p:xfrm>
        <a:graphic>
          <a:graphicData uri="http://schemas.openxmlformats.org/presentationml/2006/ole">
            <p:oleObj spid="_x0000_s20482" name="Формула" r:id="rId3" imgW="3416040" imgH="304560" progId="Equation.3">
              <p:embed/>
            </p:oleObj>
          </a:graphicData>
        </a:graphic>
      </p:graphicFrame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39750" y="4292600"/>
            <a:ext cx="1368425" cy="7207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V="1">
            <a:off x="539750" y="2924175"/>
            <a:ext cx="144463" cy="1368425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539750" y="3933825"/>
            <a:ext cx="1152525" cy="3587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539750" y="2565400"/>
            <a:ext cx="1511300" cy="172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H="1">
            <a:off x="1835150" y="2565400"/>
            <a:ext cx="21590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539750" y="4292600"/>
            <a:ext cx="1295400" cy="73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50825" y="4221163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1979613" y="2205038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1331913" y="3644900"/>
            <a:ext cx="576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accent2"/>
                </a:solidFill>
              </a:rPr>
              <a:t>А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1547813" y="4941888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В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50825" y="2708275"/>
            <a:ext cx="576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996633"/>
                </a:solidFill>
              </a:rPr>
              <a:t>С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1835150" y="4221163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</a:t>
            </a:r>
            <a:r>
              <a:rPr lang="ru-RU" baseline="-25000"/>
              <a:t>1</a:t>
            </a:r>
          </a:p>
        </p:txBody>
      </p:sp>
      <p:graphicFrame>
        <p:nvGraphicFramePr>
          <p:cNvPr id="8209" name="Object 17"/>
          <p:cNvGraphicFramePr>
            <a:graphicFrameLocks noChangeAspect="1"/>
          </p:cNvGraphicFramePr>
          <p:nvPr/>
        </p:nvGraphicFramePr>
        <p:xfrm>
          <a:off x="1042988" y="3716338"/>
          <a:ext cx="231775" cy="447675"/>
        </p:xfrm>
        <a:graphic>
          <a:graphicData uri="http://schemas.openxmlformats.org/presentationml/2006/ole">
            <p:oleObj spid="_x0000_s20483" name="Формула" r:id="rId4" imgW="139680" imgH="279360" progId="Equation.3">
              <p:embed/>
            </p:oleObj>
          </a:graphicData>
        </a:graphic>
      </p:graphicFrame>
      <p:graphicFrame>
        <p:nvGraphicFramePr>
          <p:cNvPr id="8210" name="Object 18"/>
          <p:cNvGraphicFramePr>
            <a:graphicFrameLocks noChangeAspect="1"/>
          </p:cNvGraphicFramePr>
          <p:nvPr/>
        </p:nvGraphicFramePr>
        <p:xfrm>
          <a:off x="971550" y="4508500"/>
          <a:ext cx="223838" cy="433388"/>
        </p:xfrm>
        <a:graphic>
          <a:graphicData uri="http://schemas.openxmlformats.org/presentationml/2006/ole">
            <p:oleObj spid="_x0000_s20484" name="Формула" r:id="rId5" imgW="139680" imgH="279360" progId="Equation.3">
              <p:embed/>
            </p:oleObj>
          </a:graphicData>
        </a:graphic>
      </p:graphicFrame>
      <p:graphicFrame>
        <p:nvGraphicFramePr>
          <p:cNvPr id="8211" name="Object 19"/>
          <p:cNvGraphicFramePr>
            <a:graphicFrameLocks noChangeAspect="1"/>
          </p:cNvGraphicFramePr>
          <p:nvPr/>
        </p:nvGraphicFramePr>
        <p:xfrm>
          <a:off x="361950" y="3357563"/>
          <a:ext cx="230188" cy="446087"/>
        </p:xfrm>
        <a:graphic>
          <a:graphicData uri="http://schemas.openxmlformats.org/presentationml/2006/ole">
            <p:oleObj spid="_x0000_s20485" name="Формула" r:id="rId6" imgW="139680" imgH="279360" progId="Equation.3">
              <p:embed/>
            </p:oleObj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1258888" y="2781300"/>
          <a:ext cx="292100" cy="566738"/>
        </p:xfrm>
        <a:graphic>
          <a:graphicData uri="http://schemas.openxmlformats.org/presentationml/2006/ole">
            <p:oleObj spid="_x0000_s20486" name="Формула" r:id="rId7" imgW="152280" imgH="304560" progId="Equation.3">
              <p:embed/>
            </p:oleObj>
          </a:graphicData>
        </a:graphic>
      </p:graphicFrame>
      <p:graphicFrame>
        <p:nvGraphicFramePr>
          <p:cNvPr id="8214" name="Object 22"/>
          <p:cNvGraphicFramePr>
            <a:graphicFrameLocks noChangeAspect="1"/>
          </p:cNvGraphicFramePr>
          <p:nvPr/>
        </p:nvGraphicFramePr>
        <p:xfrm>
          <a:off x="250825" y="1844675"/>
          <a:ext cx="6211888" cy="401638"/>
        </p:xfrm>
        <a:graphic>
          <a:graphicData uri="http://schemas.openxmlformats.org/presentationml/2006/ole">
            <p:oleObj spid="_x0000_s20487" name="Формула" r:id="rId8" imgW="3238200" imgH="215640" progId="Equation.3">
              <p:embed/>
            </p:oleObj>
          </a:graphicData>
        </a:graphic>
      </p:graphicFrame>
      <p:graphicFrame>
        <p:nvGraphicFramePr>
          <p:cNvPr id="8215" name="Object 23"/>
          <p:cNvGraphicFramePr>
            <a:graphicFrameLocks noChangeAspect="1"/>
          </p:cNvGraphicFramePr>
          <p:nvPr/>
        </p:nvGraphicFramePr>
        <p:xfrm>
          <a:off x="2641600" y="2133600"/>
          <a:ext cx="6237288" cy="566738"/>
        </p:xfrm>
        <a:graphic>
          <a:graphicData uri="http://schemas.openxmlformats.org/presentationml/2006/ole">
            <p:oleObj spid="_x0000_s20488" name="Формула" r:id="rId9" imgW="3251160" imgH="304560" progId="Equation.3">
              <p:embed/>
            </p:oleObj>
          </a:graphicData>
        </a:graphic>
      </p:graphicFrame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2700338" y="2636838"/>
          <a:ext cx="5992812" cy="566737"/>
        </p:xfrm>
        <a:graphic>
          <a:graphicData uri="http://schemas.openxmlformats.org/presentationml/2006/ole">
            <p:oleObj spid="_x0000_s20489" name="Формула" r:id="rId10" imgW="3124080" imgH="304560" progId="Equation.3">
              <p:embed/>
            </p:oleObj>
          </a:graphicData>
        </a:graphic>
      </p:graphicFrame>
      <p:graphicFrame>
        <p:nvGraphicFramePr>
          <p:cNvPr id="8217" name="Object 25"/>
          <p:cNvGraphicFramePr>
            <a:graphicFrameLocks noChangeAspect="1"/>
          </p:cNvGraphicFramePr>
          <p:nvPr/>
        </p:nvGraphicFramePr>
        <p:xfrm>
          <a:off x="2771775" y="3213100"/>
          <a:ext cx="2995613" cy="566738"/>
        </p:xfrm>
        <a:graphic>
          <a:graphicData uri="http://schemas.openxmlformats.org/presentationml/2006/ole">
            <p:oleObj spid="_x0000_s20490" name="Формула" r:id="rId11" imgW="1562040" imgH="304560" progId="Equation.3">
              <p:embed/>
            </p:oleObj>
          </a:graphicData>
        </a:graphic>
      </p:graphicFrame>
      <p:graphicFrame>
        <p:nvGraphicFramePr>
          <p:cNvPr id="8218" name="Object 26"/>
          <p:cNvGraphicFramePr>
            <a:graphicFrameLocks noChangeAspect="1"/>
          </p:cNvGraphicFramePr>
          <p:nvPr/>
        </p:nvGraphicFramePr>
        <p:xfrm>
          <a:off x="3203575" y="3789363"/>
          <a:ext cx="4410075" cy="566737"/>
        </p:xfrm>
        <a:graphic>
          <a:graphicData uri="http://schemas.openxmlformats.org/presentationml/2006/ole">
            <p:oleObj spid="_x0000_s20491" name="Формула" r:id="rId12" imgW="2298600" imgH="304560" progId="Equation.3">
              <p:embed/>
            </p:oleObj>
          </a:graphicData>
        </a:graphic>
      </p:graphicFrame>
      <p:graphicFrame>
        <p:nvGraphicFramePr>
          <p:cNvPr id="8219" name="Object 27"/>
          <p:cNvGraphicFramePr>
            <a:graphicFrameLocks noChangeAspect="1"/>
          </p:cNvGraphicFramePr>
          <p:nvPr/>
        </p:nvGraphicFramePr>
        <p:xfrm>
          <a:off x="3203575" y="4365625"/>
          <a:ext cx="4456113" cy="566738"/>
        </p:xfrm>
        <a:graphic>
          <a:graphicData uri="http://schemas.openxmlformats.org/presentationml/2006/ole">
            <p:oleObj spid="_x0000_s20492" name="Формула" r:id="rId13" imgW="232380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/>
      <p:bldP spid="8204" grpId="0"/>
      <p:bldP spid="8205" grpId="0"/>
      <p:bldP spid="8206" grpId="0"/>
      <p:bldP spid="8207" grpId="0"/>
      <p:bldP spid="82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4000" dirty="0">
                <a:solidFill>
                  <a:srgbClr val="FF0000"/>
                </a:solidFill>
              </a:rPr>
              <a:t>Доказательство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07950" y="1628775"/>
          <a:ext cx="6589713" cy="1296988"/>
        </p:xfrm>
        <a:graphic>
          <a:graphicData uri="http://schemas.openxmlformats.org/presentationml/2006/ole">
            <p:oleObj spid="_x0000_s21506" name="Формула" r:id="rId3" imgW="3162240" imgH="63468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07950" y="2997200"/>
          <a:ext cx="4632325" cy="622300"/>
        </p:xfrm>
        <a:graphic>
          <a:graphicData uri="http://schemas.openxmlformats.org/presentationml/2006/ole">
            <p:oleObj spid="_x0000_s21507" name="Формула" r:id="rId4" imgW="2222280" imgH="30456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107950" y="3860800"/>
          <a:ext cx="2435225" cy="441325"/>
        </p:xfrm>
        <a:graphic>
          <a:graphicData uri="http://schemas.openxmlformats.org/presentationml/2006/ole">
            <p:oleObj spid="_x0000_s21508" name="Формула" r:id="rId5" imgW="1168200" imgH="21564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2771775" y="3860800"/>
          <a:ext cx="5611813" cy="441325"/>
        </p:xfrm>
        <a:graphic>
          <a:graphicData uri="http://schemas.openxmlformats.org/presentationml/2006/ole">
            <p:oleObj spid="_x0000_s21509" name="Формула" r:id="rId6" imgW="2692080" imgH="215640" progId="Equation.3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179388" y="4437063"/>
          <a:ext cx="3414712" cy="908050"/>
        </p:xfrm>
        <a:graphic>
          <a:graphicData uri="http://schemas.openxmlformats.org/presentationml/2006/ole">
            <p:oleObj spid="_x0000_s21510" name="Формула" r:id="rId7" imgW="1638000" imgH="444240" progId="Equation.3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4427538" y="4437063"/>
          <a:ext cx="4498975" cy="908050"/>
        </p:xfrm>
        <a:graphic>
          <a:graphicData uri="http://schemas.openxmlformats.org/presentationml/2006/ole">
            <p:oleObj spid="_x0000_s21511" name="Формула" r:id="rId8" imgW="2158920" imgH="444240" progId="Equation.3">
              <p:embed/>
            </p:oleObj>
          </a:graphicData>
        </a:graphic>
      </p:graphicFrame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107950" y="5300663"/>
          <a:ext cx="4049713" cy="622300"/>
        </p:xfrm>
        <a:graphic>
          <a:graphicData uri="http://schemas.openxmlformats.org/presentationml/2006/ole">
            <p:oleObj spid="_x0000_s21512" name="Формула" r:id="rId9" imgW="1942920" imgH="304560" progId="Equation.3">
              <p:embed/>
            </p:oleObj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4211638" y="5589588"/>
          <a:ext cx="4235450" cy="334962"/>
        </p:xfrm>
        <a:graphic>
          <a:graphicData uri="http://schemas.openxmlformats.org/presentationml/2006/ole">
            <p:oleObj spid="_x0000_s21513" name="Формула" r:id="rId10" imgW="2031840" imgH="164880" progId="Equation.3">
              <p:embed/>
            </p:oleObj>
          </a:graphicData>
        </a:graphic>
      </p:graphicFrame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107950" y="5949950"/>
          <a:ext cx="4975225" cy="439738"/>
        </p:xfrm>
        <a:graphic>
          <a:graphicData uri="http://schemas.openxmlformats.org/presentationml/2006/ole">
            <p:oleObj spid="_x0000_s21514" name="Формула" r:id="rId11" imgW="2387520" imgH="215640" progId="Equation.3">
              <p:embed/>
            </p:oleObj>
          </a:graphicData>
        </a:graphic>
      </p:graphicFrame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107950" y="1268413"/>
          <a:ext cx="7961313" cy="412750"/>
        </p:xfrm>
        <a:graphic>
          <a:graphicData uri="http://schemas.openxmlformats.org/presentationml/2006/ole">
            <p:oleObj spid="_x0000_s21515" name="Формула" r:id="rId12" imgW="39747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5056188" y="651933"/>
            <a:ext cx="2806700" cy="5014384"/>
            <a:chOff x="5055835" y="489434"/>
            <a:chExt cx="2807214" cy="375984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5066949" y="2931981"/>
              <a:ext cx="1017774" cy="83322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084723" y="2931981"/>
              <a:ext cx="1776737" cy="46343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6084723" y="489434"/>
              <a:ext cx="0" cy="244254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68" name="Рисунок 48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55835" y="489434"/>
              <a:ext cx="2807214" cy="3759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7" name="TextBox 14"/>
          <p:cNvSpPr txBox="1">
            <a:spLocks noChangeArrowheads="1"/>
          </p:cNvSpPr>
          <p:nvPr/>
        </p:nvSpPr>
        <p:spPr bwMode="auto">
          <a:xfrm>
            <a:off x="468313" y="260351"/>
            <a:ext cx="16557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</a:rPr>
              <a:t>Задача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00064" y="836084"/>
            <a:ext cx="30638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Дано: </a:t>
            </a:r>
            <a:r>
              <a:rPr lang="en-US" dirty="0"/>
              <a:t>ABCDA</a:t>
            </a:r>
            <a:r>
              <a:rPr lang="ru-RU" baseline="-25000" dirty="0"/>
              <a:t>1</a:t>
            </a:r>
            <a:r>
              <a:rPr lang="en-US" dirty="0"/>
              <a:t>B</a:t>
            </a:r>
            <a:r>
              <a:rPr lang="ru-RU" baseline="-25000" dirty="0"/>
              <a:t>1</a:t>
            </a:r>
            <a:r>
              <a:rPr lang="en-US" dirty="0"/>
              <a:t>C</a:t>
            </a:r>
            <a:r>
              <a:rPr lang="ru-RU" baseline="-25000" dirty="0"/>
              <a:t>1</a:t>
            </a:r>
            <a:r>
              <a:rPr lang="en-US" dirty="0"/>
              <a:t>D</a:t>
            </a:r>
            <a:r>
              <a:rPr lang="ru-RU" baseline="-25000" dirty="0"/>
              <a:t>1</a:t>
            </a:r>
            <a:r>
              <a:rPr lang="en-US" baseline="-25000" dirty="0"/>
              <a:t> </a:t>
            </a:r>
            <a:r>
              <a:rPr lang="en-US" dirty="0"/>
              <a:t>—</a:t>
            </a:r>
            <a:r>
              <a:rPr lang="ru-RU" dirty="0"/>
              <a:t>параллелепипед</a:t>
            </a:r>
          </a:p>
        </p:txBody>
      </p:sp>
      <p:sp>
        <p:nvSpPr>
          <p:cNvPr id="41" name="Прямоугольник 4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99334" y="1606276"/>
            <a:ext cx="3856642" cy="539721"/>
          </a:xfrm>
          <a:prstGeom prst="rect">
            <a:avLst/>
          </a:prstGeom>
          <a:blipFill rotWithShape="1">
            <a:blip r:embed="rId3" cstate="print"/>
            <a:stretch>
              <a:fillRect l="-1738" t="-7576" b="-25758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498476" y="2004484"/>
            <a:ext cx="335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Решение:</a:t>
            </a:r>
            <a:endParaRPr lang="ru-RU" dirty="0"/>
          </a:p>
        </p:txBody>
      </p:sp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7736" y="2493952"/>
            <a:ext cx="2550698" cy="539721"/>
          </a:xfrm>
          <a:prstGeom prst="rect">
            <a:avLst/>
          </a:prstGeom>
          <a:blipFill rotWithShape="1">
            <a:blip r:embed="rId4" cstate="print"/>
            <a:stretch>
              <a:fillRect b="-1515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8" name="Text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16016" y="4773149"/>
            <a:ext cx="384080" cy="492443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7168" name="TextBox 716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05280" y="3525011"/>
            <a:ext cx="402995" cy="492443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7170" name="TextBox 716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836409" y="4280707"/>
            <a:ext cx="383951" cy="492443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7171" name="TextBox 717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71137" y="5520848"/>
            <a:ext cx="402995" cy="492443"/>
          </a:xfrm>
          <a:prstGeom prst="rect">
            <a:avLst/>
          </a:prstGeom>
          <a:blipFill rotWithShape="1">
            <a:blip r:embed="rId8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67" name="TextBox 6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64402" y="201816"/>
            <a:ext cx="484748" cy="492443"/>
          </a:xfrm>
          <a:prstGeom prst="rect">
            <a:avLst/>
          </a:prstGeom>
          <a:blipFill rotWithShape="1">
            <a:blip r:embed="rId9" cstate="print"/>
            <a:stretch>
              <a:fillRect b="-1667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27" name="TextBox 2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786009" y="921157"/>
            <a:ext cx="462306" cy="492443"/>
          </a:xfrm>
          <a:prstGeom prst="rect">
            <a:avLst/>
          </a:prstGeom>
          <a:blipFill rotWithShape="1">
            <a:blip r:embed="rId10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29" name="TextBox 2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71136" y="2271369"/>
            <a:ext cx="484748" cy="492443"/>
          </a:xfrm>
          <a:prstGeom prst="rect">
            <a:avLst/>
          </a:prstGeom>
          <a:blipFill rotWithShape="1">
            <a:blip r:embed="rId11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30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65682" y="1437299"/>
            <a:ext cx="484748" cy="492443"/>
          </a:xfrm>
          <a:prstGeom prst="rect">
            <a:avLst/>
          </a:prstGeom>
          <a:blipFill rotWithShape="1">
            <a:blip r:embed="rId12" cstate="print"/>
            <a:stretch>
              <a:fillRect b="-1667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6084888" y="694267"/>
            <a:ext cx="747712" cy="4936067"/>
          </a:xfrm>
          <a:prstGeom prst="straightConnector1">
            <a:avLst/>
          </a:prstGeom>
          <a:ln w="19050"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80000" y="1782234"/>
            <a:ext cx="1752600" cy="5905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 flipV="1">
            <a:off x="5080000" y="5035551"/>
            <a:ext cx="1752600" cy="594783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V="1">
            <a:off x="6846888" y="2372784"/>
            <a:ext cx="0" cy="3257549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6846888" y="4540251"/>
            <a:ext cx="989012" cy="1102783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2"/>
          <p:cNvGrpSpPr>
            <a:grpSpLocks/>
          </p:cNvGrpSpPr>
          <p:nvPr/>
        </p:nvGrpSpPr>
        <p:grpSpPr bwMode="auto">
          <a:xfrm>
            <a:off x="5056188" y="651933"/>
            <a:ext cx="2806700" cy="5014384"/>
            <a:chOff x="5055835" y="489434"/>
            <a:chExt cx="2807214" cy="375984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5066949" y="2931981"/>
              <a:ext cx="1017774" cy="83322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084723" y="2931981"/>
              <a:ext cx="1776737" cy="46343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6084723" y="489434"/>
              <a:ext cx="0" cy="244254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94" name="Рисунок 48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55835" y="489434"/>
              <a:ext cx="2807214" cy="3759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TextBox 14"/>
          <p:cNvSpPr txBox="1">
            <a:spLocks noChangeArrowheads="1"/>
          </p:cNvSpPr>
          <p:nvPr/>
        </p:nvSpPr>
        <p:spPr bwMode="auto">
          <a:xfrm>
            <a:off x="468313" y="260351"/>
            <a:ext cx="31670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Задача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№</a:t>
            </a:r>
            <a:r>
              <a:rPr lang="ru-RU" sz="2800" b="1" dirty="0" smtClean="0">
                <a:solidFill>
                  <a:srgbClr val="FF0000"/>
                </a:solidFill>
              </a:rPr>
              <a:t>360(б</a:t>
            </a:r>
            <a:r>
              <a:rPr lang="ru-RU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172" name="Прямоугольник 15"/>
          <p:cNvSpPr>
            <a:spLocks noChangeArrowheads="1"/>
          </p:cNvSpPr>
          <p:nvPr/>
        </p:nvSpPr>
        <p:spPr bwMode="auto">
          <a:xfrm>
            <a:off x="500064" y="836084"/>
            <a:ext cx="30638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Дано: </a:t>
            </a:r>
            <a:r>
              <a:rPr lang="en-US" dirty="0"/>
              <a:t>ABCDA</a:t>
            </a:r>
            <a:r>
              <a:rPr lang="ru-RU" baseline="-25000" dirty="0"/>
              <a:t>1</a:t>
            </a:r>
            <a:r>
              <a:rPr lang="en-US" dirty="0"/>
              <a:t>B</a:t>
            </a:r>
            <a:r>
              <a:rPr lang="ru-RU" baseline="-25000" dirty="0"/>
              <a:t>1</a:t>
            </a:r>
            <a:r>
              <a:rPr lang="en-US" dirty="0"/>
              <a:t>C</a:t>
            </a:r>
            <a:r>
              <a:rPr lang="ru-RU" baseline="-25000" dirty="0"/>
              <a:t>1</a:t>
            </a:r>
            <a:r>
              <a:rPr lang="en-US" dirty="0"/>
              <a:t>D</a:t>
            </a:r>
            <a:r>
              <a:rPr lang="ru-RU" baseline="-25000" dirty="0"/>
              <a:t>1</a:t>
            </a:r>
            <a:r>
              <a:rPr lang="en-US" baseline="-25000" dirty="0"/>
              <a:t> </a:t>
            </a:r>
            <a:r>
              <a:rPr lang="en-US" dirty="0"/>
              <a:t>—</a:t>
            </a:r>
            <a:r>
              <a:rPr lang="ru-RU" dirty="0" smtClean="0"/>
              <a:t>параллелепипед</a:t>
            </a:r>
            <a:endParaRPr lang="ru-RU" dirty="0"/>
          </a:p>
        </p:txBody>
      </p:sp>
      <p:sp>
        <p:nvSpPr>
          <p:cNvPr id="41" name="Прямоугольник 4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99334" y="1606276"/>
            <a:ext cx="4166348" cy="539721"/>
          </a:xfrm>
          <a:prstGeom prst="rect">
            <a:avLst/>
          </a:prstGeom>
          <a:blipFill rotWithShape="1">
            <a:blip r:embed="rId3" cstate="print"/>
            <a:stretch>
              <a:fillRect l="-1611" t="-7576" b="-25758"/>
            </a:stretch>
          </a:blipFill>
        </p:spPr>
        <p:txBody>
          <a:bodyPr/>
          <a:lstStyle/>
          <a:p>
            <a:r>
              <a:rPr lang="ru-RU" dirty="0">
                <a:noFill/>
              </a:rPr>
              <a:t> </a:t>
            </a:r>
          </a:p>
        </p:txBody>
      </p:sp>
      <p:sp>
        <p:nvSpPr>
          <p:cNvPr id="7174" name="Прямоугольник 41"/>
          <p:cNvSpPr>
            <a:spLocks noChangeArrowheads="1"/>
          </p:cNvSpPr>
          <p:nvPr/>
        </p:nvSpPr>
        <p:spPr bwMode="auto">
          <a:xfrm>
            <a:off x="498476" y="1998133"/>
            <a:ext cx="335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Решение:</a:t>
            </a:r>
            <a:endParaRPr lang="ru-RU"/>
          </a:p>
        </p:txBody>
      </p:sp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7736" y="2487540"/>
            <a:ext cx="4157946" cy="2218215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8" name="Text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16016" y="4773149"/>
            <a:ext cx="384080" cy="492443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7168" name="TextBox 716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05280" y="3525011"/>
            <a:ext cx="402995" cy="492443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3" name="TextBox 716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836409" y="4280707"/>
            <a:ext cx="383951" cy="492443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4" name="TextBox 717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71137" y="5520848"/>
            <a:ext cx="402995" cy="492443"/>
          </a:xfrm>
          <a:prstGeom prst="rect">
            <a:avLst/>
          </a:prstGeom>
          <a:blipFill rotWithShape="1">
            <a:blip r:embed="rId8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67" name="TextBox 6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64402" y="201816"/>
            <a:ext cx="484748" cy="492443"/>
          </a:xfrm>
          <a:prstGeom prst="rect">
            <a:avLst/>
          </a:prstGeom>
          <a:blipFill rotWithShape="1">
            <a:blip r:embed="rId9" cstate="print"/>
            <a:stretch>
              <a:fillRect b="-1667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27" name="TextBox 2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786009" y="921157"/>
            <a:ext cx="462306" cy="492443"/>
          </a:xfrm>
          <a:prstGeom prst="rect">
            <a:avLst/>
          </a:prstGeom>
          <a:blipFill rotWithShape="1">
            <a:blip r:embed="rId10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29" name="TextBox 2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71136" y="2271369"/>
            <a:ext cx="484748" cy="492443"/>
          </a:xfrm>
          <a:prstGeom prst="rect">
            <a:avLst/>
          </a:prstGeom>
          <a:blipFill rotWithShape="1">
            <a:blip r:embed="rId11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6084888" y="694267"/>
            <a:ext cx="747712" cy="1678517"/>
          </a:xfrm>
          <a:prstGeom prst="straightConnector1">
            <a:avLst/>
          </a:prstGeom>
          <a:ln w="1905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80000" y="1782234"/>
            <a:ext cx="1752600" cy="5905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073650" y="1775885"/>
            <a:ext cx="12700" cy="3253316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Равнобедренный треугольник 16"/>
          <p:cNvSpPr/>
          <p:nvPr/>
        </p:nvSpPr>
        <p:spPr>
          <a:xfrm rot="852478">
            <a:off x="5168900" y="713318"/>
            <a:ext cx="1828800" cy="1401233"/>
          </a:xfrm>
          <a:prstGeom prst="triangle">
            <a:avLst>
              <a:gd name="adj" fmla="val 42196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5078413" y="675218"/>
            <a:ext cx="996950" cy="110490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Равнобедренный треугольник 32"/>
          <p:cNvSpPr/>
          <p:nvPr/>
        </p:nvSpPr>
        <p:spPr>
          <a:xfrm rot="14317581" flipH="1" flipV="1">
            <a:off x="4237568" y="2622022"/>
            <a:ext cx="4516967" cy="1266825"/>
          </a:xfrm>
          <a:prstGeom prst="triangle">
            <a:avLst>
              <a:gd name="adj" fmla="val 39774"/>
            </a:avLst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 flipV="1">
            <a:off x="5086350" y="1782233"/>
            <a:ext cx="1760538" cy="386080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65682" y="1437299"/>
            <a:ext cx="484748" cy="492443"/>
          </a:xfrm>
          <a:prstGeom prst="rect">
            <a:avLst/>
          </a:prstGeom>
          <a:blipFill rotWithShape="1">
            <a:blip r:embed="rId12" cstate="print"/>
            <a:stretch>
              <a:fillRect b="-1667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8569325" cy="4103688"/>
          </a:xfrm>
        </p:spPr>
        <p:txBody>
          <a:bodyPr>
            <a:normAutofit/>
          </a:bodyPr>
          <a:lstStyle/>
          <a:p>
            <a:r>
              <a:rPr lang="ru-RU" b="1" u="sng" dirty="0" smtClean="0">
                <a:solidFill>
                  <a:srgbClr val="7030A0"/>
                </a:solidFill>
              </a:rPr>
              <a:t>Домашнее задание: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П. 41 № 360 (а), № 362, 364, дополнительно № 365, № 368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</TotalTime>
  <Words>78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Трек</vt:lpstr>
      <vt:lpstr>Формула</vt:lpstr>
      <vt:lpstr>Тема урока:  Разложение вектора по трем некомпланарным векторам. </vt:lpstr>
      <vt:lpstr>Цели урока</vt:lpstr>
      <vt:lpstr>Слайд 3</vt:lpstr>
      <vt:lpstr>Новый материал</vt:lpstr>
      <vt:lpstr>Доказательство</vt:lpstr>
      <vt:lpstr>Доказательство</vt:lpstr>
      <vt:lpstr>Слайд 7</vt:lpstr>
      <vt:lpstr>Слайд 8</vt:lpstr>
      <vt:lpstr>Домашнее задание: П. 41 № 360 (а), № 362, 364, дополнительно № 365, № 368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Разложение вектора по трем некомпланарным векторам. </dc:title>
  <dc:creator>Домашний</dc:creator>
  <cp:lastModifiedBy>Домашний</cp:lastModifiedBy>
  <cp:revision>6</cp:revision>
  <dcterms:created xsi:type="dcterms:W3CDTF">2016-09-04T18:16:43Z</dcterms:created>
  <dcterms:modified xsi:type="dcterms:W3CDTF">2016-09-18T17:48:22Z</dcterms:modified>
</cp:coreProperties>
</file>